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gelink, Inge" initials="RI" lastIdx="1" clrIdx="0">
    <p:extLst>
      <p:ext uri="{19B8F6BF-5375-455C-9EA6-DF929625EA0E}">
        <p15:presenceInfo xmlns:p15="http://schemas.microsoft.com/office/powerpoint/2012/main" userId="Regelink, Inge" providerId="None"/>
      </p:ext>
    </p:extLst>
  </p:cmAuthor>
  <p:cmAuthor id="2" name="Ivona Sigurnjak" initials="IS" lastIdx="10" clrIdx="1">
    <p:extLst>
      <p:ext uri="{19B8F6BF-5375-455C-9EA6-DF929625EA0E}">
        <p15:presenceInfo xmlns:p15="http://schemas.microsoft.com/office/powerpoint/2012/main" userId="S-1-5-21-4030456262-320625612-449655040-149517" providerId="AD"/>
      </p:ext>
    </p:extLst>
  </p:cmAuthor>
  <p:cmAuthor id="3" name="Verbeke Marieke" initials="VM" lastIdx="13" clrIdx="2">
    <p:extLst>
      <p:ext uri="{19B8F6BF-5375-455C-9EA6-DF929625EA0E}">
        <p15:presenceInfo xmlns:p15="http://schemas.microsoft.com/office/powerpoint/2012/main" userId="S-1-5-21-76089683-297666792-860360866-23839" providerId="AD"/>
      </p:ext>
    </p:extLst>
  </p:cmAuthor>
  <p:cmAuthor id="4" name="Marieke Verbeke" initials="MV" lastIdx="1" clrIdx="3">
    <p:extLst>
      <p:ext uri="{19B8F6BF-5375-455C-9EA6-DF929625EA0E}">
        <p15:presenceInfo xmlns:p15="http://schemas.microsoft.com/office/powerpoint/2012/main" userId="Marieke Verbe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6C"/>
    <a:srgbClr val="4471C4"/>
    <a:srgbClr val="413D3A"/>
    <a:srgbClr val="11A63C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3" autoAdjust="0"/>
    <p:restoredTop sz="94660"/>
  </p:normalViewPr>
  <p:slideViewPr>
    <p:cSldViewPr snapToGrid="0">
      <p:cViewPr>
        <p:scale>
          <a:sx n="100" d="100"/>
          <a:sy n="100" d="100"/>
        </p:scale>
        <p:origin x="2160" y="-2462"/>
      </p:cViewPr>
      <p:guideLst>
        <p:guide orient="horz" pos="312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840" y="66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A85B7A65-7423-40D2-B10E-1F7EF54147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5C8EE39-04C4-494A-95FB-543F1C8C3B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D39D2-EBE4-4168-8A12-69460C3EC01F}" type="datetimeFigureOut">
              <a:rPr lang="it-IT" smtClean="0"/>
              <a:t>23/08/2018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E3391CC-22A6-4D2C-BA33-89C16131D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96F7F50-6B8E-4573-B703-69AAB7C55C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209D0-E62B-412F-95DD-7BCEED4162E3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82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EF301-4DFA-496B-BF4C-3D8510D23F80}" type="datetimeFigureOut">
              <a:rPr lang="nl-BE" smtClean="0"/>
              <a:t>23/08/2018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2F4D-A50B-4981-89BB-D06BD1DB4E6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345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80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88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61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77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38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59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14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55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2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2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62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99F04-FD65-47FC-981F-DEE0A8BA1B9C}" type="datetimeFigureOut">
              <a:rPr lang="en-GB" smtClean="0"/>
              <a:t>23/08/2018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06A3B-FBD1-4FD6-9858-46ED9D5AF70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26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3" y="456372"/>
            <a:ext cx="1029127" cy="7267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91" y="9348480"/>
            <a:ext cx="1472057" cy="379701"/>
          </a:xfrm>
          <a:prstGeom prst="rect">
            <a:avLst/>
          </a:prstGeom>
        </p:spPr>
      </p:pic>
      <p:cxnSp>
        <p:nvCxnSpPr>
          <p:cNvPr id="10" name="Straight Connector 9"/>
          <p:cNvCxnSpPr>
            <a:cxnSpLocks/>
          </p:cNvCxnSpPr>
          <p:nvPr/>
        </p:nvCxnSpPr>
        <p:spPr>
          <a:xfrm>
            <a:off x="1691304" y="1183093"/>
            <a:ext cx="4614243" cy="0"/>
          </a:xfrm>
          <a:prstGeom prst="line">
            <a:avLst/>
          </a:prstGeom>
          <a:ln w="19050">
            <a:solidFill>
              <a:srgbClr val="413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5198" y="1323853"/>
            <a:ext cx="2976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u="sng" dirty="0">
                <a:solidFill>
                  <a:srgbClr val="004B6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short introduction</a:t>
            </a:r>
          </a:p>
          <a:p>
            <a:endParaRPr lang="en-GB" sz="900" b="1" u="sng" dirty="0">
              <a:solidFill>
                <a:srgbClr val="004B6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Rectangle 4"/>
          <p:cNvSpPr>
            <a:spLocks noChangeArrowheads="1"/>
          </p:cNvSpPr>
          <p:nvPr/>
        </p:nvSpPr>
        <p:spPr bwMode="auto">
          <a:xfrm>
            <a:off x="3402160" y="5647704"/>
            <a:ext cx="3033438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2. Origin of feedstock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1151" y="3124469"/>
            <a:ext cx="28803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900" b="1" u="sng" dirty="0">
                <a:solidFill>
                  <a:srgbClr val="004B6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Feedstocks</a:t>
            </a:r>
          </a:p>
          <a:p>
            <a:pPr algn="just"/>
            <a:endParaRPr lang="en-GB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digesters are fed with:</a:t>
            </a: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 % manure (pig/cattle/…)</a:t>
            </a: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Supplied by….</a:t>
            </a: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 % organic biological waste</a:t>
            </a: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X% food waste</a:t>
            </a: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X% … </a:t>
            </a: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Supplied by…. (from how far?)</a:t>
            </a:r>
            <a:endParaRPr lang="nl-BE" sz="900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7" name="Table 52">
            <a:extLst>
              <a:ext uri="{FF2B5EF4-FFF2-40B4-BE49-F238E27FC236}">
                <a16:creationId xmlns:a16="http://schemas.microsoft.com/office/drawing/2014/main" id="{3F1726EC-8404-4E32-B619-EB46A600C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08508"/>
              </p:ext>
            </p:extLst>
          </p:nvPr>
        </p:nvGraphicFramePr>
        <p:xfrm>
          <a:off x="3551387" y="5885682"/>
          <a:ext cx="2709761" cy="1168619"/>
        </p:xfrm>
        <a:graphic>
          <a:graphicData uri="http://schemas.openxmlformats.org/drawingml/2006/table">
            <a:tbl>
              <a:tblPr firstRow="1" firstCol="1" bandRow="1"/>
              <a:tblGrid>
                <a:gridCol w="1671838">
                  <a:extLst>
                    <a:ext uri="{9D8B030D-6E8A-4147-A177-3AD203B41FA5}">
                      <a16:colId xmlns:a16="http://schemas.microsoft.com/office/drawing/2014/main" val="3913080252"/>
                    </a:ext>
                  </a:extLst>
                </a:gridCol>
                <a:gridCol w="1037923">
                  <a:extLst>
                    <a:ext uri="{9D8B030D-6E8A-4147-A177-3AD203B41FA5}">
                      <a16:colId xmlns:a16="http://schemas.microsoft.com/office/drawing/2014/main" val="3787569543"/>
                    </a:ext>
                  </a:extLst>
                </a:gridCol>
              </a:tblGrid>
              <a:tr h="181903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Type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Mass per year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090099"/>
                  </a:ext>
                </a:extLst>
              </a:tr>
              <a:tr h="181903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err="1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Manre</a:t>
                      </a:r>
                      <a:endParaRPr lang="en-GB" sz="700" b="1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en-GB" sz="700" dirty="0" err="1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ktonnes</a:t>
                      </a:r>
                      <a:endParaRPr lang="en-GB" sz="700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425238"/>
                  </a:ext>
                </a:extLst>
              </a:tr>
              <a:tr h="191428">
                <a:tc>
                  <a:txBody>
                    <a:bodyPr/>
                    <a:lstStyle/>
                    <a:p>
                      <a:pPr marL="36195" marR="36195" algn="l" defTabSz="6858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GB" sz="700" dirty="0" err="1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ktonnes</a:t>
                      </a:r>
                      <a:endParaRPr lang="en-GB" sz="700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224484"/>
                  </a:ext>
                </a:extLst>
              </a:tr>
              <a:tr h="137770">
                <a:tc>
                  <a:txBody>
                    <a:bodyPr/>
                    <a:lstStyle/>
                    <a:p>
                      <a:pPr marL="36195" marR="36195" algn="l" defTabSz="6858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GB" sz="700" dirty="0" err="1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ktonnes</a:t>
                      </a:r>
                      <a:endParaRPr lang="en-GB" sz="700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9462973"/>
                  </a:ext>
                </a:extLst>
              </a:tr>
              <a:tr h="137770">
                <a:tc>
                  <a:txBody>
                    <a:bodyPr/>
                    <a:lstStyle/>
                    <a:p>
                      <a:pPr marL="36195" marR="36195" algn="l" defTabSz="6858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GB" sz="700" dirty="0" err="1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ktonnes</a:t>
                      </a:r>
                      <a:endParaRPr lang="en-GB" sz="700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4920067"/>
                  </a:ext>
                </a:extLst>
              </a:tr>
              <a:tr h="137770">
                <a:tc>
                  <a:txBody>
                    <a:bodyPr/>
                    <a:lstStyle/>
                    <a:p>
                      <a:pPr marL="36195" marR="36195" algn="l" defTabSz="685800" rtl="0" eaLnBrk="1" latinLnBrk="0" hangingPunct="1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700" b="1" kern="12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GB" sz="700" dirty="0" err="1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ktonnes</a:t>
                      </a:r>
                      <a:endParaRPr lang="en-GB" sz="700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3303"/>
                  </a:ext>
                </a:extLst>
              </a:tr>
              <a:tr h="158090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 </a:t>
                      </a:r>
                      <a:r>
                        <a:rPr lang="en-GB" sz="700" b="1" dirty="0" err="1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ktonnes</a:t>
                      </a:r>
                      <a:endParaRPr lang="en-GB" sz="700" b="1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703344"/>
                  </a:ext>
                </a:extLst>
              </a:tr>
            </a:tbl>
          </a:graphicData>
        </a:graphic>
      </p:graphicFrame>
      <p:graphicFrame>
        <p:nvGraphicFramePr>
          <p:cNvPr id="23" name="Table 1033">
            <a:extLst>
              <a:ext uri="{FF2B5EF4-FFF2-40B4-BE49-F238E27FC236}">
                <a16:creationId xmlns:a16="http://schemas.microsoft.com/office/drawing/2014/main" id="{9F756506-8705-4F43-96C8-843CE7408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488277"/>
              </p:ext>
            </p:extLst>
          </p:nvPr>
        </p:nvGraphicFramePr>
        <p:xfrm>
          <a:off x="3575124" y="1653585"/>
          <a:ext cx="2822898" cy="835868"/>
        </p:xfrm>
        <a:graphic>
          <a:graphicData uri="http://schemas.openxmlformats.org/drawingml/2006/table">
            <a:tbl>
              <a:tblPr firstRow="1" firstCol="1" bandRow="1"/>
              <a:tblGrid>
                <a:gridCol w="1598856">
                  <a:extLst>
                    <a:ext uri="{9D8B030D-6E8A-4147-A177-3AD203B41FA5}">
                      <a16:colId xmlns:a16="http://schemas.microsoft.com/office/drawing/2014/main" val="3913080252"/>
                    </a:ext>
                  </a:extLst>
                </a:gridCol>
                <a:gridCol w="1224042">
                  <a:extLst>
                    <a:ext uri="{9D8B030D-6E8A-4147-A177-3AD203B41FA5}">
                      <a16:colId xmlns:a16="http://schemas.microsoft.com/office/drawing/2014/main" val="2205546028"/>
                    </a:ext>
                  </a:extLst>
                </a:gridCol>
              </a:tblGrid>
              <a:tr h="171244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Date of </a:t>
                      </a:r>
                      <a:r>
                        <a:rPr lang="en-US" sz="90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construction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425238"/>
                  </a:ext>
                </a:extLst>
              </a:tr>
              <a:tr h="171244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Size</a:t>
                      </a:r>
                      <a:r>
                        <a:rPr lang="nl-NL" sz="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nl-NL" sz="900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MWel</a:t>
                      </a:r>
                      <a:r>
                        <a:rPr lang="nl-NL" sz="9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517901"/>
                  </a:ext>
                </a:extLst>
              </a:tr>
              <a:tr h="171244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Volume </a:t>
                      </a:r>
                      <a:r>
                        <a:rPr lang="nl-NL" sz="9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digesters</a:t>
                      </a:r>
                      <a:r>
                        <a:rPr lang="nl-NL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(m</a:t>
                      </a:r>
                      <a:r>
                        <a:rPr lang="nl-NL" sz="900" baseline="300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nl-NL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) </a:t>
                      </a:r>
                      <a:endParaRPr lang="en-GB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….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138118"/>
                  </a:ext>
                </a:extLst>
              </a:tr>
              <a:tr h="310273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900" noProof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Digester</a:t>
                      </a:r>
                      <a:r>
                        <a:rPr lang="nl-NL" sz="9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type</a:t>
                      </a:r>
                      <a:endParaRPr lang="en-GB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Mesophilic/thermophilic digestion</a:t>
                      </a:r>
                    </a:p>
                  </a:txBody>
                  <a:tcPr marL="68580" marR="68580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224484"/>
                  </a:ext>
                </a:extLst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515762" y="1408491"/>
            <a:ext cx="25310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1. Technical information of the biogas plant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D93F69C7-6803-4A63-86A6-00DF6BB013E2}"/>
              </a:ext>
            </a:extLst>
          </p:cNvPr>
          <p:cNvSpPr txBox="1"/>
          <p:nvPr/>
        </p:nvSpPr>
        <p:spPr>
          <a:xfrm>
            <a:off x="2451077" y="9341337"/>
            <a:ext cx="3984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The H2020 EU-project SYSTEMIC (</a:t>
            </a:r>
            <a:r>
              <a:rPr lang="en-GB" sz="800" b="1" i="1" dirty="0"/>
              <a:t>Sy</a:t>
            </a:r>
            <a:r>
              <a:rPr lang="en-GB" sz="800" i="1" dirty="0"/>
              <a:t>stemic large </a:t>
            </a:r>
            <a:r>
              <a:rPr lang="en-GB" sz="800" b="1" i="1" dirty="0"/>
              <a:t>s</a:t>
            </a:r>
            <a:r>
              <a:rPr lang="en-GB" sz="800" i="1" dirty="0"/>
              <a:t>cale eco-innova</a:t>
            </a:r>
            <a:r>
              <a:rPr lang="en-GB" sz="800" b="1" i="1" dirty="0"/>
              <a:t>t</a:t>
            </a:r>
            <a:r>
              <a:rPr lang="en-GB" sz="800" i="1" dirty="0"/>
              <a:t>ion to advance circular </a:t>
            </a:r>
            <a:r>
              <a:rPr lang="en-GB" sz="800" b="1" i="1" dirty="0"/>
              <a:t>e</a:t>
            </a:r>
            <a:r>
              <a:rPr lang="en-GB" sz="800" i="1" dirty="0"/>
              <a:t>conomy and </a:t>
            </a:r>
            <a:r>
              <a:rPr lang="en-GB" sz="800" b="1" i="1" dirty="0"/>
              <a:t>mi</a:t>
            </a:r>
            <a:r>
              <a:rPr lang="en-GB" sz="800" i="1" dirty="0"/>
              <a:t>neral re</a:t>
            </a:r>
            <a:r>
              <a:rPr lang="en-GB" sz="800" b="1" i="1" dirty="0"/>
              <a:t>c</a:t>
            </a:r>
            <a:r>
              <a:rPr lang="en-GB" sz="800" i="1" dirty="0"/>
              <a:t>overy from organic waste in Europe) receives funding from the European Union’s Horizon 2020 Framework Programme for Research and Innovation under Grant Agreement no. 730400</a:t>
            </a:r>
            <a:endParaRPr lang="nl-BE" sz="800" dirty="0"/>
          </a:p>
        </p:txBody>
      </p:sp>
      <p:sp>
        <p:nvSpPr>
          <p:cNvPr id="21" name="TextBox 40">
            <a:extLst>
              <a:ext uri="{FF2B5EF4-FFF2-40B4-BE49-F238E27FC236}">
                <a16:creationId xmlns:a16="http://schemas.microsoft.com/office/drawing/2014/main" id="{D1A3CED7-4A23-4760-89E6-CD82707418F7}"/>
              </a:ext>
            </a:extLst>
          </p:cNvPr>
          <p:cNvSpPr txBox="1"/>
          <p:nvPr/>
        </p:nvSpPr>
        <p:spPr>
          <a:xfrm>
            <a:off x="251142" y="6630289"/>
            <a:ext cx="28803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u="sng" dirty="0">
                <a:solidFill>
                  <a:srgbClr val="004B6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Biogas production</a:t>
            </a:r>
          </a:p>
          <a:p>
            <a:endParaRPr lang="en-GB" sz="900" b="1" u="sng" dirty="0">
              <a:solidFill>
                <a:srgbClr val="004B6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biogas production is estimated on … m³ per year. This is converted in a CHP to electricity and heat?</a:t>
            </a: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much electricity is used on site and how much goes to the grid?</a:t>
            </a:r>
          </a:p>
          <a:p>
            <a:pPr algn="just"/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heat re-used? If so, for what?</a:t>
            </a:r>
          </a:p>
          <a:p>
            <a:pPr algn="just"/>
            <a:endParaRPr lang="en-GB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22" name="Table 1033">
            <a:extLst>
              <a:ext uri="{FF2B5EF4-FFF2-40B4-BE49-F238E27FC236}">
                <a16:creationId xmlns:a16="http://schemas.microsoft.com/office/drawing/2014/main" id="{A2082EAC-37AF-4A0D-8991-3B0D23A2D7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326176"/>
              </p:ext>
            </p:extLst>
          </p:nvPr>
        </p:nvGraphicFramePr>
        <p:xfrm>
          <a:off x="3601044" y="7874838"/>
          <a:ext cx="2704504" cy="1340984"/>
        </p:xfrm>
        <a:graphic>
          <a:graphicData uri="http://schemas.openxmlformats.org/drawingml/2006/table">
            <a:tbl>
              <a:tblPr firstRow="1" firstCol="1" bandRow="1"/>
              <a:tblGrid>
                <a:gridCol w="1984416">
                  <a:extLst>
                    <a:ext uri="{9D8B030D-6E8A-4147-A177-3AD203B41FA5}">
                      <a16:colId xmlns:a16="http://schemas.microsoft.com/office/drawing/2014/main" val="3913080252"/>
                    </a:ext>
                  </a:extLst>
                </a:gridCol>
                <a:gridCol w="720088">
                  <a:extLst>
                    <a:ext uri="{9D8B030D-6E8A-4147-A177-3AD203B41FA5}">
                      <a16:colId xmlns:a16="http://schemas.microsoft.com/office/drawing/2014/main" val="2205546028"/>
                    </a:ext>
                  </a:extLst>
                </a:gridCol>
              </a:tblGrid>
              <a:tr h="212387"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Component</a:t>
                      </a: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75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Estimation</a:t>
                      </a:r>
                      <a:endParaRPr lang="en-GB" sz="750" dirty="0">
                        <a:solidFill>
                          <a:schemeClr val="bg1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090099"/>
                  </a:ext>
                </a:extLst>
              </a:tr>
              <a:tr h="190043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CH</a:t>
                      </a:r>
                      <a:r>
                        <a:rPr lang="nl-NL" sz="750" baseline="-250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GB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GB" sz="75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GB" sz="7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B2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2425238"/>
                  </a:ext>
                </a:extLst>
              </a:tr>
              <a:tr h="190043">
                <a:tc>
                  <a:txBody>
                    <a:bodyPr/>
                    <a:lstStyle/>
                    <a:p>
                      <a:pPr marL="36195" marR="36195" lvl="0" indent="0" algn="l" defTabSz="6858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</a:t>
                      </a:r>
                      <a:r>
                        <a:rPr lang="nl-NL" sz="750" baseline="-250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GB" sz="75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GB" sz="7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517901"/>
                  </a:ext>
                </a:extLst>
              </a:tr>
              <a:tr h="190043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r>
                        <a:rPr lang="nl-NL" sz="750" baseline="-250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 (</a:t>
                      </a:r>
                      <a:r>
                        <a:rPr lang="nl-NL" sz="750" dirty="0" err="1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ppm</a:t>
                      </a: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750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GB" sz="7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4138118"/>
                  </a:ext>
                </a:extLst>
              </a:tr>
              <a:tr h="192203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nl-NL" sz="750" baseline="-250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GB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GB" sz="750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GB" sz="7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224484"/>
                  </a:ext>
                </a:extLst>
              </a:tr>
              <a:tr h="176222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Total biogas </a:t>
                      </a:r>
                      <a:r>
                        <a:rPr lang="en-US" sz="750" noProof="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production</a:t>
                      </a: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Mm</a:t>
                      </a:r>
                      <a:r>
                        <a:rPr lang="en-GB" sz="750" baseline="300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750" baseline="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GB" sz="750" baseline="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GB" sz="75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253270"/>
                  </a:ext>
                </a:extLst>
              </a:tr>
              <a:tr h="190043"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Biogas per </a:t>
                      </a:r>
                      <a:r>
                        <a:rPr lang="en-US" sz="750" noProof="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tonne</a:t>
                      </a: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of </a:t>
                      </a:r>
                      <a:r>
                        <a:rPr lang="en-US" sz="750" noProof="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feedstock</a:t>
                      </a:r>
                      <a:r>
                        <a:rPr lang="nl-NL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GB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GB" sz="750" baseline="300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GB" sz="75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/t)</a:t>
                      </a:r>
                      <a:endParaRPr lang="en-GB" sz="75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en-GB" sz="75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6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935651"/>
                  </a:ext>
                </a:extLst>
              </a:tr>
            </a:tbl>
          </a:graphicData>
        </a:graphic>
      </p:graphicFrame>
      <p:sp>
        <p:nvSpPr>
          <p:cNvPr id="25" name="Rectangle 4">
            <a:extLst>
              <a:ext uri="{FF2B5EF4-FFF2-40B4-BE49-F238E27FC236}">
                <a16:creationId xmlns:a16="http://schemas.microsoft.com/office/drawing/2014/main" id="{27BB618F-3CF1-4A02-BC5A-F317FE728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762" y="7636860"/>
            <a:ext cx="2880324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Table 3. Yearly biogas production and average composition</a:t>
            </a:r>
            <a:endParaRPr kumimoji="0" lang="en-GB" altLang="en-US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67C51BA-97AA-4F9B-847D-A02CF245C576}"/>
              </a:ext>
            </a:extLst>
          </p:cNvPr>
          <p:cNvSpPr txBox="1"/>
          <p:nvPr/>
        </p:nvSpPr>
        <p:spPr>
          <a:xfrm>
            <a:off x="575198" y="1540719"/>
            <a:ext cx="2880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Characterisation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the region your plant is located (manure surplus region, a lot of/few </a:t>
            </a:r>
            <a:r>
              <a:rPr lang="en-US" sz="9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agro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industry, which crops are 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How it all started…</a:t>
            </a:r>
          </a:p>
        </p:txBody>
      </p:sp>
      <p:sp>
        <p:nvSpPr>
          <p:cNvPr id="26" name="TextBox 9">
            <a:extLst>
              <a:ext uri="{FF2B5EF4-FFF2-40B4-BE49-F238E27FC236}">
                <a16:creationId xmlns:a16="http://schemas.microsoft.com/office/drawing/2014/main" id="{D3EBAB92-BA44-4AFF-A822-228275875C98}"/>
              </a:ext>
            </a:extLst>
          </p:cNvPr>
          <p:cNvSpPr txBox="1"/>
          <p:nvPr/>
        </p:nvSpPr>
        <p:spPr>
          <a:xfrm>
            <a:off x="1767840" y="832857"/>
            <a:ext cx="4537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413D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of the plant  (City, Country)</a:t>
            </a:r>
          </a:p>
          <a:p>
            <a:pPr algn="ctr"/>
            <a:endParaRPr lang="en-GB" sz="1400" dirty="0">
              <a:solidFill>
                <a:srgbClr val="413D3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10">
            <a:extLst>
              <a:ext uri="{FF2B5EF4-FFF2-40B4-BE49-F238E27FC236}">
                <a16:creationId xmlns:a16="http://schemas.microsoft.com/office/drawing/2014/main" id="{AB1F0FAA-F28C-4A8A-A4DE-91520A144566}"/>
              </a:ext>
            </a:extLst>
          </p:cNvPr>
          <p:cNvSpPr txBox="1"/>
          <p:nvPr/>
        </p:nvSpPr>
        <p:spPr>
          <a:xfrm>
            <a:off x="1669720" y="367492"/>
            <a:ext cx="4631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1A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Factsheet </a:t>
            </a:r>
          </a:p>
          <a:p>
            <a:pPr algn="ctr"/>
            <a:r>
              <a:rPr lang="en-GB" sz="800" dirty="0">
                <a:solidFill>
                  <a:srgbClr val="11A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SYSTEMIC Associated Plant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183BCB3-0301-4853-BE0D-204A447116AA}"/>
              </a:ext>
            </a:extLst>
          </p:cNvPr>
          <p:cNvSpPr txBox="1"/>
          <p:nvPr/>
        </p:nvSpPr>
        <p:spPr>
          <a:xfrm>
            <a:off x="3596526" y="2705099"/>
            <a:ext cx="2902075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dirty="0"/>
              <a:t>Picture of </a:t>
            </a:r>
            <a:r>
              <a:rPr lang="nl-BE" dirty="0" err="1"/>
              <a:t>the</a:t>
            </a:r>
            <a:r>
              <a:rPr lang="nl-BE" dirty="0"/>
              <a:t> plant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B4CBDFAD-464B-4241-98B5-9CA8A978EC97}"/>
              </a:ext>
            </a:extLst>
          </p:cNvPr>
          <p:cNvSpPr txBox="1"/>
          <p:nvPr/>
        </p:nvSpPr>
        <p:spPr>
          <a:xfrm>
            <a:off x="174126" y="9354183"/>
            <a:ext cx="802143" cy="368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sz="900" dirty="0"/>
              <a:t>Logo of </a:t>
            </a:r>
            <a:r>
              <a:rPr lang="nl-BE" sz="900" dirty="0" err="1"/>
              <a:t>the</a:t>
            </a:r>
            <a:r>
              <a:rPr lang="nl-BE" sz="900" dirty="0"/>
              <a:t> company</a:t>
            </a:r>
          </a:p>
        </p:txBody>
      </p:sp>
    </p:spTree>
    <p:extLst>
      <p:ext uri="{BB962C8B-B14F-4D97-AF65-F5344CB8AC3E}">
        <p14:creationId xmlns:p14="http://schemas.microsoft.com/office/powerpoint/2010/main" val="157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593" y="456372"/>
            <a:ext cx="1029127" cy="726721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V="1">
            <a:off x="1702846" y="1183093"/>
            <a:ext cx="4598284" cy="1"/>
          </a:xfrm>
          <a:prstGeom prst="line">
            <a:avLst/>
          </a:prstGeom>
          <a:ln w="19050">
            <a:solidFill>
              <a:srgbClr val="413D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67840" y="832857"/>
            <a:ext cx="4537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413D3A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Name of the plant  (City, Country)</a:t>
            </a:r>
          </a:p>
          <a:p>
            <a:pPr algn="ctr"/>
            <a:endParaRPr lang="en-GB" sz="1400" dirty="0">
              <a:solidFill>
                <a:srgbClr val="413D3A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9720" y="367492"/>
            <a:ext cx="4631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rgbClr val="11A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Factsheet </a:t>
            </a:r>
          </a:p>
          <a:p>
            <a:pPr algn="ctr"/>
            <a:r>
              <a:rPr lang="en-GB" sz="800" dirty="0">
                <a:solidFill>
                  <a:srgbClr val="11A6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SYSTEMIC Associated Plant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5823" y="1268089"/>
            <a:ext cx="587374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900" b="1" u="sng" dirty="0">
                <a:solidFill>
                  <a:srgbClr val="004B6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process and disposal routes for end products</a:t>
            </a:r>
          </a:p>
          <a:p>
            <a:pPr algn="just"/>
            <a:endParaRPr lang="en-GB" sz="900" b="1" u="sng" dirty="0">
              <a:solidFill>
                <a:srgbClr val="004B6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process from feedstock to end products.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example, if there is a separator describe how much liquid fraction and solid fraction is produced and what happens with them afterwards.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is polymer or coagulants or other chemicals are added.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where the N, P, K and organic matter and water goes to.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0F475F97-2147-4E7F-BB73-5308EFC41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200" y="3498908"/>
            <a:ext cx="6084647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Table 4. Estimated composition of the recovered products – </a:t>
            </a:r>
            <a:r>
              <a:rPr kumimoji="0" lang="en-GB" altLang="en-US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this is an example, complete the table for your own by-products and end products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  <p:pic>
        <p:nvPicPr>
          <p:cNvPr id="19" name="Picture 4">
            <a:extLst>
              <a:ext uri="{FF2B5EF4-FFF2-40B4-BE49-F238E27FC236}">
                <a16:creationId xmlns:a16="http://schemas.microsoft.com/office/drawing/2014/main" id="{007F8B77-D915-44C5-8C1A-99CC98EF02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020" y="9377900"/>
            <a:ext cx="1472057" cy="379701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0F98EAF1-9C86-47C8-A043-613656EB899A}"/>
              </a:ext>
            </a:extLst>
          </p:cNvPr>
          <p:cNvSpPr txBox="1"/>
          <p:nvPr/>
        </p:nvSpPr>
        <p:spPr>
          <a:xfrm>
            <a:off x="2451077" y="9345100"/>
            <a:ext cx="40086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/>
              <a:t>The H2020 EU-project SYSTEMIC (</a:t>
            </a:r>
            <a:r>
              <a:rPr lang="en-GB" sz="800" b="1" i="1" dirty="0"/>
              <a:t>Sy</a:t>
            </a:r>
            <a:r>
              <a:rPr lang="en-GB" sz="800" i="1" dirty="0"/>
              <a:t>stemic large </a:t>
            </a:r>
            <a:r>
              <a:rPr lang="en-GB" sz="800" b="1" i="1" dirty="0"/>
              <a:t>s</a:t>
            </a:r>
            <a:r>
              <a:rPr lang="en-GB" sz="800" i="1" dirty="0"/>
              <a:t>cale eco-innova</a:t>
            </a:r>
            <a:r>
              <a:rPr lang="en-GB" sz="800" b="1" i="1" dirty="0"/>
              <a:t>t</a:t>
            </a:r>
            <a:r>
              <a:rPr lang="en-GB" sz="800" i="1" dirty="0"/>
              <a:t>ion to advance circular </a:t>
            </a:r>
            <a:r>
              <a:rPr lang="en-GB" sz="800" b="1" i="1" dirty="0"/>
              <a:t>e</a:t>
            </a:r>
            <a:r>
              <a:rPr lang="en-GB" sz="800" i="1" dirty="0"/>
              <a:t>conomy and </a:t>
            </a:r>
            <a:r>
              <a:rPr lang="en-GB" sz="800" b="1" i="1" dirty="0"/>
              <a:t>mi</a:t>
            </a:r>
            <a:r>
              <a:rPr lang="en-GB" sz="800" i="1" dirty="0"/>
              <a:t>neral re</a:t>
            </a:r>
            <a:r>
              <a:rPr lang="en-GB" sz="800" b="1" i="1" dirty="0"/>
              <a:t>c</a:t>
            </a:r>
            <a:r>
              <a:rPr lang="en-GB" sz="800" i="1" dirty="0"/>
              <a:t>overy from organic waste in Europe) receives funding from the European Union’s Horizon 2020 Framework Programme for Research and Innovation under Grant Agreement no. 730400</a:t>
            </a:r>
            <a:endParaRPr lang="nl-BE" sz="800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6835125-5081-433F-97D8-A22F1E5A6324}"/>
              </a:ext>
            </a:extLst>
          </p:cNvPr>
          <p:cNvSpPr txBox="1"/>
          <p:nvPr/>
        </p:nvSpPr>
        <p:spPr>
          <a:xfrm>
            <a:off x="428167" y="6702978"/>
            <a:ext cx="594071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900" b="1" u="sng" dirty="0">
                <a:solidFill>
                  <a:srgbClr val="004B6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drivers for Nutrient Recovery and Reuse (NRR) Technologies and goals</a:t>
            </a:r>
          </a:p>
          <a:p>
            <a:endParaRPr lang="en-GB" sz="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would you be interested in nutrient recovery from digestate?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which techniques would you be interested?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end products would be interesting to produce? (struvite, ammonium solution, ammonium nitrate solution, ammonium sulphate solution, Ca-phosphate salts, mineral concentrates, dischargeable water,…)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Motivation to join SYSTEMIC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9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you expect from SYSTEMIC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C4C4A366-C7CF-47D5-9E7C-888E0CB80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050754"/>
              </p:ext>
            </p:extLst>
          </p:nvPr>
        </p:nvGraphicFramePr>
        <p:xfrm>
          <a:off x="417152" y="3730509"/>
          <a:ext cx="6092190" cy="27638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330">
                  <a:extLst>
                    <a:ext uri="{9D8B030D-6E8A-4147-A177-3AD203B41FA5}">
                      <a16:colId xmlns:a16="http://schemas.microsoft.com/office/drawing/2014/main" val="1603033682"/>
                    </a:ext>
                  </a:extLst>
                </a:gridCol>
                <a:gridCol w="529690">
                  <a:extLst>
                    <a:ext uri="{9D8B030D-6E8A-4147-A177-3AD203B41FA5}">
                      <a16:colId xmlns:a16="http://schemas.microsoft.com/office/drawing/2014/main" val="2602434363"/>
                    </a:ext>
                  </a:extLst>
                </a:gridCol>
                <a:gridCol w="628622">
                  <a:extLst>
                    <a:ext uri="{9D8B030D-6E8A-4147-A177-3AD203B41FA5}">
                      <a16:colId xmlns:a16="http://schemas.microsoft.com/office/drawing/2014/main" val="1961428733"/>
                    </a:ext>
                  </a:extLst>
                </a:gridCol>
                <a:gridCol w="670488">
                  <a:extLst>
                    <a:ext uri="{9D8B030D-6E8A-4147-A177-3AD203B41FA5}">
                      <a16:colId xmlns:a16="http://schemas.microsoft.com/office/drawing/2014/main" val="823459103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1307913405"/>
                    </a:ext>
                  </a:extLst>
                </a:gridCol>
                <a:gridCol w="876300">
                  <a:extLst>
                    <a:ext uri="{9D8B030D-6E8A-4147-A177-3AD203B41FA5}">
                      <a16:colId xmlns:a16="http://schemas.microsoft.com/office/drawing/2014/main" val="384017508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519026606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653468655"/>
                    </a:ext>
                  </a:extLst>
                </a:gridCol>
                <a:gridCol w="769620">
                  <a:extLst>
                    <a:ext uri="{9D8B030D-6E8A-4147-A177-3AD203B41FA5}">
                      <a16:colId xmlns:a16="http://schemas.microsoft.com/office/drawing/2014/main" val="1900983632"/>
                    </a:ext>
                  </a:extLst>
                </a:gridCol>
              </a:tblGrid>
              <a:tr h="371649">
                <a:tc rowSpan="4">
                  <a:txBody>
                    <a:bodyPr/>
                    <a:lstStyle/>
                    <a:p>
                      <a:pPr algn="ctr"/>
                      <a:r>
                        <a:rPr lang="nl-BE" sz="800" i="1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Manure</a:t>
                      </a:r>
                      <a:endParaRPr lang="nl-BE" sz="800" i="1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wordArtVert" anchor="ctr">
                    <a:solidFill>
                      <a:srgbClr val="004B6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BE" sz="800" b="1" dirty="0">
                          <a:solidFill>
                            <a:srgbClr val="004B6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Mass (</a:t>
                      </a:r>
                      <a:r>
                        <a:rPr lang="nl-BE" sz="800" b="1" dirty="0" err="1">
                          <a:solidFill>
                            <a:srgbClr val="004B6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kton</a:t>
                      </a:r>
                      <a:r>
                        <a:rPr lang="nl-BE" sz="800" b="1" dirty="0">
                          <a:solidFill>
                            <a:srgbClr val="004B6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</a:t>
                      </a:r>
                      <a:r>
                        <a:rPr lang="nl-BE" sz="800" b="1" dirty="0" err="1">
                          <a:solidFill>
                            <a:srgbClr val="004B6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year</a:t>
                      </a:r>
                      <a:r>
                        <a:rPr lang="nl-BE" sz="800" b="1" dirty="0">
                          <a:solidFill>
                            <a:srgbClr val="004B6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BE" sz="800" b="1" dirty="0">
                          <a:solidFill>
                            <a:srgbClr val="004B6C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Dry matter (%)</a:t>
                      </a: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N- total </a:t>
                      </a:r>
                      <a:r>
                        <a:rPr lang="en-GB" sz="800" b="1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(g/kg)</a:t>
                      </a:r>
                      <a:endParaRPr lang="nl-BE" sz="800" b="1" kern="1200" dirty="0">
                        <a:solidFill>
                          <a:srgbClr val="004B6C"/>
                        </a:solidFill>
                        <a:effectLst/>
                        <a:latin typeface="Verdana" panose="020B060403050404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BE" sz="800" b="1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P-total (</a:t>
                      </a:r>
                      <a:r>
                        <a:rPr lang="en-GB" sz="800" b="1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g/kg)</a:t>
                      </a:r>
                    </a:p>
                    <a:p>
                      <a:endParaRPr lang="nl-BE" sz="800" b="1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en-GB" sz="800" b="1" baseline="-250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GB" sz="800" b="1" kern="1200" dirty="0">
                          <a:solidFill>
                            <a:srgbClr val="004B6C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O-total (g/kg)</a:t>
                      </a:r>
                    </a:p>
                  </a:txBody>
                  <a:tcP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368779"/>
                  </a:ext>
                </a:extLst>
              </a:tr>
              <a:tr h="173436">
                <a:tc vMerge="1">
                  <a:txBody>
                    <a:bodyPr/>
                    <a:lstStyle/>
                    <a:p>
                      <a:pPr algn="ctr"/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wordArtVert" anchor="ctr">
                    <a:solidFill>
                      <a:srgbClr val="004B6C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Pig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slurry</a:t>
                      </a:r>
                    </a:p>
                  </a:txBody>
                  <a:tcPr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623083"/>
                  </a:ext>
                </a:extLst>
              </a:tr>
              <a:tr h="272543">
                <a:tc v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nl-BE" sz="800" i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Solid </a:t>
                      </a:r>
                      <a:r>
                        <a:rPr lang="nl-BE" sz="800" i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fraction</a:t>
                      </a:r>
                      <a:r>
                        <a:rPr lang="nl-BE" sz="800" i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nl-BE" sz="800" i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after</a:t>
                      </a:r>
                      <a:r>
                        <a:rPr lang="nl-BE" sz="800" i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nl-BE" sz="800" i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screw</a:t>
                      </a:r>
                      <a:r>
                        <a:rPr lang="nl-BE" sz="800" i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nl-BE" sz="800" i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press</a:t>
                      </a:r>
                      <a:endParaRPr lang="nl-BE" sz="800" i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111939"/>
                  </a:ext>
                </a:extLst>
              </a:tr>
              <a:tr h="250761">
                <a:tc v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nl-BE" sz="800" i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Liquid </a:t>
                      </a:r>
                      <a:r>
                        <a:rPr lang="nl-BE" sz="800" i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fraction</a:t>
                      </a:r>
                      <a:r>
                        <a:rPr lang="nl-BE" sz="800" i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nl-BE" sz="800" i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after</a:t>
                      </a:r>
                      <a:r>
                        <a:rPr lang="nl-BE" sz="800" i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nl-BE" sz="800" i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screw</a:t>
                      </a:r>
                      <a:r>
                        <a:rPr lang="nl-BE" sz="800" i="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nl-BE" sz="800" i="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press</a:t>
                      </a:r>
                      <a:endParaRPr lang="nl-BE" sz="800" i="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154675"/>
                  </a:ext>
                </a:extLst>
              </a:tr>
              <a:tr h="272543">
                <a:tc rowSpan="7">
                  <a:txBody>
                    <a:bodyPr/>
                    <a:lstStyle/>
                    <a:p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Digestate</a:t>
                      </a:r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vert="wordArtVert" anchor="ctr">
                    <a:solidFill>
                      <a:srgbClr val="004B6C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Liquid </a:t>
                      </a:r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fraction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after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centrifuge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96475"/>
                  </a:ext>
                </a:extLst>
              </a:tr>
              <a:tr h="173436">
                <a:tc v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NH3 water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NH3 water</a:t>
                      </a: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852293"/>
                  </a:ext>
                </a:extLst>
              </a:tr>
              <a:tr h="173436">
                <a:tc v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AmmS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-solution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AmmS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-solution</a:t>
                      </a: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250960"/>
                  </a:ext>
                </a:extLst>
              </a:tr>
              <a:tr h="230667">
                <a:tc v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AmmS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urea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-solution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AmmS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urea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-solution</a:t>
                      </a: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336691"/>
                  </a:ext>
                </a:extLst>
              </a:tr>
              <a:tr h="173436">
                <a:tc v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K-</a:t>
                      </a:r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humin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water</a:t>
                      </a: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K-</a:t>
                      </a:r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humin</a:t>
                      </a:r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water</a:t>
                      </a: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517022"/>
                  </a:ext>
                </a:extLst>
              </a:tr>
              <a:tr h="173436">
                <a:tc v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nl-BE" sz="800" dirty="0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Solid </a:t>
                      </a:r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fraction</a:t>
                      </a:r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1408"/>
                  </a:ext>
                </a:extLst>
              </a:tr>
              <a:tr h="173436">
                <a:tc vMerge="1"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B6C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Ashes</a:t>
                      </a:r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4B6C"/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nl-BE" sz="800" dirty="0" err="1">
                          <a:solidFill>
                            <a:schemeClr val="bg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Ashes</a:t>
                      </a:r>
                      <a:endParaRPr lang="nl-BE" sz="800" dirty="0">
                        <a:solidFill>
                          <a:schemeClr val="bg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rgbClr val="004B6C"/>
                    </a:solidFill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solidFill>
                          <a:srgbClr val="004B6C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BE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4379799"/>
                  </a:ext>
                </a:extLst>
              </a:tr>
            </a:tbl>
          </a:graphicData>
        </a:graphic>
      </p:graphicFrame>
      <p:sp>
        <p:nvSpPr>
          <p:cNvPr id="14" name="Tekstvak 13">
            <a:extLst>
              <a:ext uri="{FF2B5EF4-FFF2-40B4-BE49-F238E27FC236}">
                <a16:creationId xmlns:a16="http://schemas.microsoft.com/office/drawing/2014/main" id="{CA246E1C-6A76-47C0-9916-C039AB0BC379}"/>
              </a:ext>
            </a:extLst>
          </p:cNvPr>
          <p:cNvSpPr txBox="1"/>
          <p:nvPr/>
        </p:nvSpPr>
        <p:spPr>
          <a:xfrm>
            <a:off x="174126" y="9354183"/>
            <a:ext cx="802143" cy="3682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BE" sz="900" dirty="0"/>
              <a:t>Logo of </a:t>
            </a:r>
            <a:r>
              <a:rPr lang="nl-BE" sz="900" dirty="0" err="1"/>
              <a:t>the</a:t>
            </a:r>
            <a:r>
              <a:rPr lang="nl-BE" sz="900" dirty="0"/>
              <a:t> company</a:t>
            </a:r>
          </a:p>
        </p:txBody>
      </p:sp>
    </p:spTree>
    <p:extLst>
      <p:ext uri="{BB962C8B-B14F-4D97-AF65-F5344CB8AC3E}">
        <p14:creationId xmlns:p14="http://schemas.microsoft.com/office/powerpoint/2010/main" val="247327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6890</TotalTime>
  <Words>559</Words>
  <Application>Microsoft Office PowerPoint</Application>
  <PresentationFormat>A4 (210 x 297 mm)</PresentationFormat>
  <Paragraphs>99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Verdana</vt:lpstr>
      <vt:lpstr>Office Theme</vt:lpstr>
      <vt:lpstr>PowerPoint-presentatie</vt:lpstr>
      <vt:lpstr>PowerPoint-presentatie</vt:lpstr>
    </vt:vector>
  </TitlesOfParts>
  <Company>Wageningen University and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Regelink, Inge</dc:creator>
  <cp:lastModifiedBy>Marieke Verbeke</cp:lastModifiedBy>
  <cp:revision>268</cp:revision>
  <cp:lastPrinted>2017-12-10T19:28:13Z</cp:lastPrinted>
  <dcterms:created xsi:type="dcterms:W3CDTF">2017-11-23T09:22:59Z</dcterms:created>
  <dcterms:modified xsi:type="dcterms:W3CDTF">2018-08-23T13:03:37Z</dcterms:modified>
</cp:coreProperties>
</file>